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8" r:id="rId5"/>
    <p:sldId id="288" r:id="rId6"/>
    <p:sldId id="286" r:id="rId7"/>
    <p:sldId id="264" r:id="rId8"/>
    <p:sldId id="268" r:id="rId9"/>
    <p:sldId id="269" r:id="rId10"/>
    <p:sldId id="278" r:id="rId11"/>
    <p:sldId id="270" r:id="rId12"/>
    <p:sldId id="271" r:id="rId13"/>
    <p:sldId id="284" r:id="rId14"/>
    <p:sldId id="273" r:id="rId15"/>
    <p:sldId id="274" r:id="rId16"/>
    <p:sldId id="279" r:id="rId17"/>
    <p:sldId id="275" r:id="rId18"/>
    <p:sldId id="290" r:id="rId19"/>
    <p:sldId id="283" r:id="rId20"/>
    <p:sldId id="287" r:id="rId21"/>
    <p:sldId id="277" r:id="rId22"/>
    <p:sldId id="289" r:id="rId23"/>
    <p:sldId id="26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5AD"/>
    <a:srgbClr val="231F20"/>
    <a:srgbClr val="007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0"/>
  </p:normalViewPr>
  <p:slideViewPr>
    <p:cSldViewPr snapToGrid="0" snapToObjects="1">
      <p:cViewPr varScale="1">
        <p:scale>
          <a:sx n="115" d="100"/>
          <a:sy n="115" d="100"/>
        </p:scale>
        <p:origin x="5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D7DA6-F3EF-244A-AC47-AFADEF437993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FF72A-C526-7E4E-BE05-235838065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48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99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106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48DE7-27BD-4857-916A-C0789BD272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8/26/2020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EE8-D2CF-4D19-9DAF-4B2433CE23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1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085BD50-D707-D044-ADB9-21318C76E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0" y="4572000"/>
            <a:ext cx="4608000" cy="640800"/>
          </a:xfrm>
          <a:noFill/>
        </p:spPr>
        <p:txBody>
          <a:bodyPr lIns="90000" anchor="t" anchorCtr="0">
            <a:normAutofit/>
          </a:bodyPr>
          <a:lstStyle>
            <a:lvl1pPr>
              <a:defRPr sz="29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1808402-1E41-3543-A3F6-D1DBEE7ED8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2000" y="5958483"/>
            <a:ext cx="2743200" cy="365125"/>
          </a:xfrm>
        </p:spPr>
        <p:txBody>
          <a:bodyPr/>
          <a:lstStyle>
            <a:lvl1pPr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D3A545F-A81A-8643-922E-C9E72FB9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2000" y="6468644"/>
            <a:ext cx="4114800" cy="365125"/>
          </a:xfrm>
        </p:spPr>
        <p:txBody>
          <a:bodyPr/>
          <a:lstStyle>
            <a:lvl1pPr algn="l">
              <a:defRPr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282A22A-8B1C-564C-A7A6-AE6D3453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3742" y="6468644"/>
            <a:ext cx="426258" cy="36512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DC2B869-A63F-FF47-A01B-8BA5A5D924E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2001" y="5050755"/>
            <a:ext cx="4608000" cy="636172"/>
          </a:xfrm>
        </p:spPr>
        <p:txBody>
          <a:bodyPr/>
          <a:lstStyle>
            <a:lvl1pPr marL="0" indent="0">
              <a:buNone/>
              <a:defRPr b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b="0">
                <a:solidFill>
                  <a:schemeClr val="bg1"/>
                </a:solidFill>
              </a:defRPr>
            </a:lvl2pPr>
            <a:lvl3pPr marL="914400" indent="0">
              <a:buNone/>
              <a:defRPr b="0">
                <a:solidFill>
                  <a:schemeClr val="bg1"/>
                </a:solidFill>
              </a:defRPr>
            </a:lvl3pPr>
            <a:lvl4pPr marL="1371600" indent="0">
              <a:buNone/>
              <a:defRPr b="0">
                <a:solidFill>
                  <a:schemeClr val="bg1"/>
                </a:solidFill>
              </a:defRPr>
            </a:lvl4pPr>
            <a:lvl5pPr marL="1828800" indent="0">
              <a:buNone/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3461199-36C8-344E-9772-0442BDC21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92000" y="5693150"/>
            <a:ext cx="3762515" cy="365125"/>
          </a:xfr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00B5AD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CA5401-AA3A-134C-AD87-AE30C5DB07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476446" cy="6858000"/>
          </a:xfrm>
          <a:custGeom>
            <a:avLst/>
            <a:gdLst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473700 w 5473700"/>
              <a:gd name="connsiteY2" fmla="*/ 91230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561398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145088 w 5473700"/>
              <a:gd name="connsiteY2" fmla="*/ 3826952 h 6858000"/>
              <a:gd name="connsiteX3" fmla="*/ 5473700 w 5473700"/>
              <a:gd name="connsiteY3" fmla="*/ 6858000 h 6858000"/>
              <a:gd name="connsiteX4" fmla="*/ 0 w 5473700"/>
              <a:gd name="connsiteY4" fmla="*/ 6858000 h 6858000"/>
              <a:gd name="connsiteX5" fmla="*/ 0 w 5473700"/>
              <a:gd name="connsiteY5" fmla="*/ 0 h 6858000"/>
              <a:gd name="connsiteX0" fmla="*/ 0 w 5748261"/>
              <a:gd name="connsiteY0" fmla="*/ 0 h 6858000"/>
              <a:gd name="connsiteX1" fmla="*/ 4418523 w 5748261"/>
              <a:gd name="connsiteY1" fmla="*/ 0 h 6858000"/>
              <a:gd name="connsiteX2" fmla="*/ 5473700 w 5748261"/>
              <a:gd name="connsiteY2" fmla="*/ 6858000 h 6858000"/>
              <a:gd name="connsiteX3" fmla="*/ 0 w 5748261"/>
              <a:gd name="connsiteY3" fmla="*/ 6858000 h 6858000"/>
              <a:gd name="connsiteX4" fmla="*/ 0 w 5748261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3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23278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18522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318510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3700"/>
              <a:gd name="connsiteY0" fmla="*/ 0 h 6858000"/>
              <a:gd name="connsiteX1" fmla="*/ 4404235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  <a:gd name="connsiteX4" fmla="*/ 0 w 5473700"/>
              <a:gd name="connsiteY4" fmla="*/ 0 h 6858000"/>
              <a:gd name="connsiteX0" fmla="*/ 0 w 5476446"/>
              <a:gd name="connsiteY0" fmla="*/ 0 h 6858000"/>
              <a:gd name="connsiteX1" fmla="*/ 4404235 w 5476446"/>
              <a:gd name="connsiteY1" fmla="*/ 0 h 6858000"/>
              <a:gd name="connsiteX2" fmla="*/ 5473700 w 5476446"/>
              <a:gd name="connsiteY2" fmla="*/ 6858000 h 6858000"/>
              <a:gd name="connsiteX3" fmla="*/ 0 w 5476446"/>
              <a:gd name="connsiteY3" fmla="*/ 6858000 h 6858000"/>
              <a:gd name="connsiteX4" fmla="*/ 0 w 5476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46" h="6858000">
                <a:moveTo>
                  <a:pt x="0" y="0"/>
                </a:moveTo>
                <a:lnTo>
                  <a:pt x="4404235" y="0"/>
                </a:lnTo>
                <a:cubicBezTo>
                  <a:pt x="4792199" y="172447"/>
                  <a:pt x="5526978" y="6483202"/>
                  <a:pt x="54737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9D2D-11A4-AD45-A52E-391910AE37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3168000"/>
            <a:ext cx="6008400" cy="1562400"/>
          </a:xfrm>
          <a:noFill/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FFD-A19A-F249-9554-96E51464FB4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080000" y="4730400"/>
            <a:ext cx="6008400" cy="1288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A0CE1-5D03-9F4B-88F9-9EC8D812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00000" y="5493600"/>
            <a:ext cx="2196000" cy="273600"/>
          </a:xfrm>
          <a:noFill/>
        </p:spPr>
        <p:txBody>
          <a:bodyPr anchor="t" anchorCtr="0"/>
          <a:lstStyle>
            <a:lvl1pPr>
              <a:defRPr sz="17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9C2EB-7AEE-9B43-9425-877780CD8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00000" y="5220000"/>
            <a:ext cx="2196000" cy="273600"/>
          </a:xfrm>
        </p:spPr>
        <p:txBody>
          <a:bodyPr anchor="t" anchorCtr="0"/>
          <a:lstStyle>
            <a:lvl1pPr>
              <a:defRPr sz="1700" b="1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52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3C8-8B6F-B544-A99D-839DD5E6B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6000" y="2570400"/>
            <a:ext cx="7779600" cy="2402653"/>
          </a:xfrm>
          <a:noFill/>
        </p:spPr>
        <p:txBody>
          <a:bodyPr anchor="t" anchorCtr="0">
            <a:noAutofit/>
          </a:bodyPr>
          <a:lstStyle>
            <a:lvl1pPr algn="l">
              <a:defRPr sz="7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A4ED0-E42D-1549-9FB0-9ABE201EE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000" y="4672800"/>
            <a:ext cx="7779600" cy="482400"/>
          </a:xfrm>
        </p:spPr>
        <p:txBody>
          <a:bodyPr>
            <a:noAutofit/>
          </a:bodyPr>
          <a:lstStyle>
            <a:lvl1pPr marL="0" indent="0" algn="l">
              <a:buNone/>
              <a:defRPr sz="3700">
                <a:solidFill>
                  <a:srgbClr val="00B5A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01ABBB-61C7-A349-8C62-0881959C79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6000" y="5155200"/>
            <a:ext cx="5004886" cy="619958"/>
          </a:xfrm>
        </p:spPr>
        <p:txBody>
          <a:bodyPr>
            <a:normAutofit/>
          </a:bodyPr>
          <a:lstStyle>
            <a:lvl1pPr marL="0" indent="0">
              <a:buNone/>
              <a:defRPr sz="2280" b="0">
                <a:solidFill>
                  <a:srgbClr val="00B5AD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8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1AE584-132D-F047-AF7F-CD57047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954800"/>
            <a:ext cx="12193200" cy="38160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0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8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26F981-7C97-0244-8C40-D9B4F2C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4A5E312-5B6C-7040-83D7-A29533FE8C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1652400"/>
            <a:ext cx="4716000" cy="2818800"/>
          </a:xfrm>
        </p:spPr>
        <p:txBody>
          <a:bodyPr/>
          <a:lstStyle>
            <a:lvl1pPr marL="342900" indent="-342900">
              <a:buFont typeface="System Font Regular"/>
              <a:buChar char="■"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FBF7FC-942C-AE4E-BE76-561298700EB5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2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651B-13F9-FA46-B2EF-2AA4A6BD6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CAAE0-EB8F-154B-A84C-E53816F6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364FAB-BAD9-034D-AD3B-243AC56D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5B83D-5F7B-5845-9FD2-3325B2E7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F4E972-6039-D340-8FFB-402E2A0347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6800" y="2239200"/>
            <a:ext cx="4896000" cy="28860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2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D4B7611-788A-4E46-929C-8074D0B992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74944"/>
            <a:ext cx="12166600" cy="7874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C7811-2DA0-1247-9CC8-57FAD428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80000" y="6300000"/>
            <a:ext cx="1935216" cy="411696"/>
          </a:xfrm>
        </p:spPr>
        <p:txBody>
          <a:bodyPr/>
          <a:lstStyle>
            <a:lvl1pPr algn="l">
              <a:defRPr baseline="0">
                <a:solidFill>
                  <a:srgbClr val="231F20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0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BF99-C33B-C342-A29B-1D839DCD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462800" cy="4752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CDF117-C507-3140-B0DA-78BDA5C919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0800" y="1713600"/>
            <a:ext cx="6415200" cy="39419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32329F-1BF7-4A45-9427-83E65C6480E0}"/>
              </a:ext>
            </a:extLst>
          </p:cNvPr>
          <p:cNvCxnSpPr/>
          <p:nvPr userDrawn="1"/>
        </p:nvCxnSpPr>
        <p:spPr>
          <a:xfrm>
            <a:off x="457200" y="964800"/>
            <a:ext cx="10670400" cy="0"/>
          </a:xfrm>
          <a:prstGeom prst="line">
            <a:avLst/>
          </a:prstGeom>
          <a:ln w="38100">
            <a:solidFill>
              <a:srgbClr val="00B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41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C35D11-0B9B-3D41-9A85-CBEC9BAB6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4800"/>
            <a:ext cx="9478800" cy="640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90E6D-AE6E-0541-A972-29AB82B37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96799" y="2239200"/>
            <a:ext cx="5127411" cy="281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25A9-9DEF-E645-8D74-A32A2B7AA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20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425671-1F61-D542-81F9-8128D092D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2400" y="646864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F487A-924C-D14E-9004-5E3B7BDC6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4400" y="64686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IBM Plex Sans" panose="020B0503050203000203" pitchFamily="34" charset="77"/>
              </a:defRPr>
            </a:lvl1pPr>
          </a:lstStyle>
          <a:p>
            <a:fld id="{64551B6F-14D3-7D44-B4BD-AA6996730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8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4" r:id="rId5"/>
    <p:sldLayoutId id="2147483655" r:id="rId6"/>
    <p:sldLayoutId id="2147483661" r:id="rId7"/>
    <p:sldLayoutId id="2147483662" r:id="rId8"/>
    <p:sldLayoutId id="2147483658" r:id="rId9"/>
    <p:sldLayoutId id="2147483659" r:id="rId10"/>
    <p:sldLayoutId id="2147483663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 baseline="0">
          <a:solidFill>
            <a:srgbClr val="00734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B5AD"/>
        </a:buClr>
        <a:buSzPct val="80000"/>
        <a:buFont typeface="System Font Regular"/>
        <a:buChar char="■"/>
        <a:defRPr sz="2400" b="1" kern="1200" baseline="0">
          <a:solidFill>
            <a:srgbClr val="231F20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hyperlink" Target="http://hdr.undp.org/en/content/human-development-index-hd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hyperlink" Target="https://www.concern.net/news/cyclone-idai-climate-change-agricultur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6T2cAZatwxc" TargetMode="Externa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hyperlink" Target="https://www.concern.net/schools-and-youth/secondary-education-programmes/speak-act-do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concern.net/schools-and-youth/educational-resources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7.png"/><Relationship Id="rId5" Type="http://schemas.openxmlformats.org/officeDocument/2006/relationships/hyperlink" Target="https://www.youtube.com/watch?v=_Y-CWQhKhpo&amp;t=0s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2727" y="2176656"/>
            <a:ext cx="8321964" cy="2402653"/>
          </a:xfrm>
        </p:spPr>
        <p:txBody>
          <a:bodyPr/>
          <a:lstStyle/>
          <a:p>
            <a:r>
              <a:rPr lang="en-IE" dirty="0" smtClean="0"/>
              <a:t>Exploring Hunger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8" y="2176656"/>
            <a:ext cx="2634673" cy="263467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8" y="2176656"/>
            <a:ext cx="2634673" cy="263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4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803" y="2152073"/>
            <a:ext cx="3992417" cy="24568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2" y="699340"/>
            <a:ext cx="9632515" cy="859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14" y="1558951"/>
            <a:ext cx="6754953" cy="43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607" y="2366927"/>
            <a:ext cx="3419475" cy="3000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63" y="660965"/>
            <a:ext cx="6675699" cy="859611"/>
          </a:xfrm>
          <a:prstGeom prst="rect">
            <a:avLst/>
          </a:prstGeom>
        </p:spPr>
      </p:pic>
      <p:pic>
        <p:nvPicPr>
          <p:cNvPr id="8" name="Picture 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292" y="1520576"/>
            <a:ext cx="7571888" cy="446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62" y="2021376"/>
            <a:ext cx="6127389" cy="34668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62" y="615554"/>
            <a:ext cx="8187638" cy="859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652" y="1475165"/>
            <a:ext cx="5468586" cy="48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386" t="25317" r="7366" b="26242"/>
          <a:stretch/>
        </p:blipFill>
        <p:spPr>
          <a:xfrm>
            <a:off x="7482823" y="3177521"/>
            <a:ext cx="4404377" cy="24736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53" y="676115"/>
            <a:ext cx="7980356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553" y="1390306"/>
            <a:ext cx="11467570" cy="17618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72" y="3177521"/>
            <a:ext cx="7285351" cy="327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6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77" y="1380127"/>
            <a:ext cx="4759090" cy="31744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93" y="662394"/>
            <a:ext cx="6663506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251" y="1380127"/>
            <a:ext cx="6767147" cy="5114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633" y="4660059"/>
            <a:ext cx="4505334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39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68" y="620206"/>
            <a:ext cx="6267231" cy="8596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03" y="1411263"/>
            <a:ext cx="6248942" cy="45114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324" y="288373"/>
            <a:ext cx="6297714" cy="615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51940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need to print off copies of the blog </a:t>
            </a:r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  <a:hlinkClick r:id="rId2"/>
              </a:rPr>
              <a:t>(hyperlinked) </a:t>
            </a:r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for students to read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66" y="703331"/>
            <a:ext cx="8291279" cy="859611"/>
          </a:xfrm>
          <a:prstGeom prst="rect">
            <a:avLst/>
          </a:prstGeom>
        </p:spPr>
      </p:pic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02" y="1393766"/>
            <a:ext cx="11772396" cy="10668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496" y="2664923"/>
            <a:ext cx="8224217" cy="3572566"/>
          </a:xfrm>
          <a:prstGeom prst="rect">
            <a:avLst/>
          </a:prstGeom>
        </p:spPr>
      </p:pic>
      <p:pic>
        <p:nvPicPr>
          <p:cNvPr id="11" name="Picture 10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5250" y="3151093"/>
            <a:ext cx="3436948" cy="19671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0472" y="5188886"/>
            <a:ext cx="192650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9" y="1443519"/>
            <a:ext cx="4565289" cy="2686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02" y="685509"/>
            <a:ext cx="9205758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23" y="1545120"/>
            <a:ext cx="12022354" cy="474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6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819" y="2193463"/>
            <a:ext cx="7479866" cy="39234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r="33809"/>
          <a:stretch/>
        </p:blipFill>
        <p:spPr>
          <a:xfrm>
            <a:off x="193964" y="586045"/>
            <a:ext cx="6375879" cy="859611"/>
          </a:xfrm>
          <a:prstGeom prst="rect">
            <a:avLst/>
          </a:prstGeom>
        </p:spPr>
      </p:pic>
      <p:pic>
        <p:nvPicPr>
          <p:cNvPr id="10" name="Picture 9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163" y="1219050"/>
            <a:ext cx="12052837" cy="5029636"/>
          </a:xfrm>
          <a:prstGeom prst="rect">
            <a:avLst/>
          </a:prstGeom>
        </p:spPr>
      </p:pic>
      <p:pic>
        <p:nvPicPr>
          <p:cNvPr id="2" name="What is SPeak Act 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13860" y="812650"/>
            <a:ext cx="406400" cy="4064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3931" y="6032259"/>
            <a:ext cx="9236241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7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43" y="648983"/>
            <a:ext cx="11565114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21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58" y="759184"/>
            <a:ext cx="9632515" cy="8596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54" y="1471745"/>
            <a:ext cx="6261135" cy="4419983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8540" y="1384543"/>
            <a:ext cx="4608975" cy="35725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0193" y="4440682"/>
            <a:ext cx="1621875" cy="228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6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2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97" y="1384688"/>
            <a:ext cx="6640946" cy="4765187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2320" y="2041237"/>
            <a:ext cx="3015939" cy="1726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1168" y="4862367"/>
            <a:ext cx="298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latin typeface="IBM Plex Sans" panose="020B0503050203000203" pitchFamily="34" charset="0"/>
              </a:rPr>
              <a:t>Watch the video to find out more about Concern Worldwide! </a:t>
            </a:r>
            <a:endParaRPr lang="en-IE" dirty="0">
              <a:latin typeface="IBM Plex Sans" panose="020B0503050203000203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9656289" y="3800186"/>
            <a:ext cx="508000" cy="1062181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Who Are Concern Worldw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0168" y="677383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8529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24" y="745521"/>
            <a:ext cx="9632515" cy="859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83" y="1987171"/>
            <a:ext cx="10827434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400" y="3360807"/>
            <a:ext cx="8974352" cy="28271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400" y="3360807"/>
            <a:ext cx="8974352" cy="28271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r="53162"/>
          <a:stretch/>
        </p:blipFill>
        <p:spPr>
          <a:xfrm>
            <a:off x="184728" y="657570"/>
            <a:ext cx="4511717" cy="859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156" y="1384269"/>
            <a:ext cx="11339543" cy="1761897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82452" y="817720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375237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4035066"/>
            <a:ext cx="10998137" cy="54259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1" y="3354977"/>
            <a:ext cx="10998137" cy="54259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195" y="4021002"/>
            <a:ext cx="9071634" cy="64623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266" y="3357776"/>
            <a:ext cx="9791025" cy="64623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462" y="5830809"/>
            <a:ext cx="10998137" cy="54259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460" y="4731720"/>
            <a:ext cx="10998137" cy="9510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462" y="2663964"/>
            <a:ext cx="10998137" cy="5364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detailed instructions, an alternative activity and the resources for both activities on page three of the Hunger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947" y="676641"/>
            <a:ext cx="8931414" cy="85961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88" y="1391513"/>
            <a:ext cx="12077223" cy="10973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813" y="2675568"/>
            <a:ext cx="10912786" cy="64623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5397" y="4037996"/>
            <a:ext cx="11016427" cy="6462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4170" y="3348339"/>
            <a:ext cx="10918882" cy="6462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011" y="4735308"/>
            <a:ext cx="11181033" cy="101202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22936" y="5813561"/>
            <a:ext cx="5614903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1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729938" y="2387505"/>
            <a:ext cx="3943929" cy="3472872"/>
            <a:chOff x="5657272" y="1366982"/>
            <a:chExt cx="5502793" cy="48387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l="4239" r="6972"/>
            <a:stretch/>
          </p:blipFill>
          <p:spPr>
            <a:xfrm>
              <a:off x="6542411" y="1366982"/>
              <a:ext cx="4617654" cy="48387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031345" y="1764145"/>
              <a:ext cx="748146" cy="10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031345" y="4927600"/>
              <a:ext cx="748146" cy="10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657272" y="2837872"/>
              <a:ext cx="748146" cy="10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3" y="600860"/>
            <a:ext cx="4749196" cy="8596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0130"/>
            <a:ext cx="12168671" cy="10973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6" y="2288047"/>
            <a:ext cx="4267570" cy="39932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3867" y="2029486"/>
            <a:ext cx="4401693" cy="42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8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42597" y="1326253"/>
            <a:ext cx="362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>
                <a:solidFill>
                  <a:srgbClr val="00B5AD"/>
                </a:solidFill>
                <a:latin typeface="IBM Plex Sans" panose="020B0503050203000203" pitchFamily="34" charset="0"/>
              </a:rPr>
              <a:t>…And extreme heatwaves and drought</a:t>
            </a:r>
            <a:endParaRPr lang="en-IE" dirty="0">
              <a:solidFill>
                <a:srgbClr val="00B5AD"/>
              </a:solidFill>
              <a:latin typeface="IBM Plex Sans" panose="020B050305020300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6273" y="1473585"/>
            <a:ext cx="49229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IE" dirty="0">
                <a:solidFill>
                  <a:srgbClr val="00B5AD"/>
                </a:solidFill>
                <a:latin typeface="IBM Plex Sans" panose="020B0503050203000203" pitchFamily="34" charset="0"/>
              </a:rPr>
              <a:t>Destruction of </a:t>
            </a:r>
            <a:r>
              <a:rPr lang="en-IE" dirty="0" smtClean="0">
                <a:solidFill>
                  <a:srgbClr val="00B5AD"/>
                </a:solidFill>
                <a:latin typeface="IBM Plex Sans" panose="020B0503050203000203" pitchFamily="34" charset="0"/>
              </a:rPr>
              <a:t>crops </a:t>
            </a:r>
            <a:r>
              <a:rPr lang="en-IE" dirty="0">
                <a:solidFill>
                  <a:srgbClr val="00B5AD"/>
                </a:solidFill>
                <a:latin typeface="IBM Plex Sans" panose="020B0503050203000203" pitchFamily="34" charset="0"/>
              </a:rPr>
              <a:t>due to </a:t>
            </a:r>
            <a:r>
              <a:rPr lang="en-IE" dirty="0" smtClean="0">
                <a:solidFill>
                  <a:srgbClr val="00B5AD"/>
                </a:solidFill>
                <a:latin typeface="IBM Plex Sans" panose="020B0503050203000203" pitchFamily="34" charset="0"/>
              </a:rPr>
              <a:t>the increasing intensity of extreme weather events such as storms and flooding…</a:t>
            </a:r>
            <a:endParaRPr lang="en-IE" dirty="0">
              <a:solidFill>
                <a:srgbClr val="00B5AD"/>
              </a:solidFill>
              <a:latin typeface="IBM Plex Sans" panose="020B050305020300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97" y="2417714"/>
            <a:ext cx="4886352" cy="32626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36273" y="5837820"/>
            <a:ext cx="5673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000" dirty="0">
                <a:latin typeface="IBM Plex Sans" panose="020B0503050203000203" pitchFamily="34" charset="0"/>
              </a:rPr>
              <a:t>A field of maize destroyed by floodwaters after cyclone </a:t>
            </a:r>
            <a:r>
              <a:rPr lang="en-IE" sz="1000" dirty="0" err="1">
                <a:latin typeface="IBM Plex Sans" panose="020B0503050203000203" pitchFamily="34" charset="0"/>
              </a:rPr>
              <a:t>Idai</a:t>
            </a:r>
            <a:r>
              <a:rPr lang="en-IE" sz="1000" dirty="0">
                <a:latin typeface="IBM Plex Sans" panose="020B0503050203000203" pitchFamily="34" charset="0"/>
              </a:rPr>
              <a:t> is seen in </a:t>
            </a:r>
            <a:r>
              <a:rPr lang="en-IE" sz="1000" dirty="0" err="1">
                <a:latin typeface="IBM Plex Sans" panose="020B0503050203000203" pitchFamily="34" charset="0"/>
              </a:rPr>
              <a:t>Ndeja</a:t>
            </a:r>
            <a:r>
              <a:rPr lang="en-IE" sz="1000" dirty="0">
                <a:latin typeface="IBM Plex Sans" panose="020B0503050203000203" pitchFamily="34" charset="0"/>
              </a:rPr>
              <a:t>, Mozambique. The community was approaching harvest time when the storm arrived and wiped out their food security for the coming months. Photo: Tommy </a:t>
            </a:r>
            <a:r>
              <a:rPr lang="en-IE" sz="1000" dirty="0" err="1">
                <a:latin typeface="IBM Plex Sans" panose="020B0503050203000203" pitchFamily="34" charset="0"/>
              </a:rPr>
              <a:t>Trenchard</a:t>
            </a:r>
            <a:r>
              <a:rPr lang="en-IE" sz="1000" dirty="0">
                <a:latin typeface="IBM Plex Sans" panose="020B0503050203000203" pitchFamily="34" charset="0"/>
              </a:rPr>
              <a:t> / Concern </a:t>
            </a:r>
            <a:r>
              <a:rPr lang="en-IE" sz="1000" dirty="0" smtClean="0">
                <a:latin typeface="IBM Plex Sans" panose="020B0503050203000203" pitchFamily="34" charset="0"/>
              </a:rPr>
              <a:t>Worldwide/ April 2019</a:t>
            </a:r>
            <a:endParaRPr lang="en-IE" sz="1000" dirty="0">
              <a:latin typeface="IBM Plex Sans" panose="020B050305020300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351" y="1956049"/>
            <a:ext cx="4215142" cy="421514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605987" y="1905925"/>
            <a:ext cx="212436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900" dirty="0">
                <a:latin typeface="IBM Plex Sans" panose="020B0503050203000203" pitchFamily="34" charset="0"/>
              </a:rPr>
              <a:t>The village of </a:t>
            </a:r>
            <a:r>
              <a:rPr lang="en-IE" sz="900" dirty="0" err="1">
                <a:latin typeface="IBM Plex Sans" panose="020B0503050203000203" pitchFamily="34" charset="0"/>
              </a:rPr>
              <a:t>Sabon</a:t>
            </a:r>
            <a:r>
              <a:rPr lang="en-IE" sz="900" dirty="0">
                <a:latin typeface="IBM Plex Sans" panose="020B0503050203000203" pitchFamily="34" charset="0"/>
              </a:rPr>
              <a:t> </a:t>
            </a:r>
            <a:r>
              <a:rPr lang="en-IE" sz="900" dirty="0" err="1">
                <a:latin typeface="IBM Plex Sans" panose="020B0503050203000203" pitchFamily="34" charset="0"/>
              </a:rPr>
              <a:t>Kalgo</a:t>
            </a:r>
            <a:r>
              <a:rPr lang="en-IE" sz="900" dirty="0">
                <a:latin typeface="IBM Plex Sans" panose="020B0503050203000203" pitchFamily="34" charset="0"/>
              </a:rPr>
              <a:t>, </a:t>
            </a:r>
            <a:r>
              <a:rPr lang="en-IE" sz="900" dirty="0" err="1">
                <a:latin typeface="IBM Plex Sans" panose="020B0503050203000203" pitchFamily="34" charset="0"/>
              </a:rPr>
              <a:t>Tahoua</a:t>
            </a:r>
            <a:r>
              <a:rPr lang="en-IE" sz="900" dirty="0">
                <a:latin typeface="IBM Plex Sans" panose="020B0503050203000203" pitchFamily="34" charset="0"/>
              </a:rPr>
              <a:t> is in an area adversely affected by failed rains and poor harvests. As a result, many people have struggled to produce enough food to survive on. The community was selected to be part of Concern’s Realigning Agriculture to Improve Nutrition (RAIN) project.</a:t>
            </a:r>
          </a:p>
          <a:p>
            <a:r>
              <a:rPr lang="en-IE" sz="900" dirty="0">
                <a:latin typeface="IBM Plex Sans" panose="020B0503050203000203" pitchFamily="34" charset="0"/>
              </a:rPr>
              <a:t>Photographer: Darren Vaughan/ Concern </a:t>
            </a:r>
            <a:r>
              <a:rPr lang="en-IE" sz="900" dirty="0" smtClean="0">
                <a:latin typeface="IBM Plex Sans" panose="020B0503050203000203" pitchFamily="34" charset="0"/>
              </a:rPr>
              <a:t>Worldwide / October 2018</a:t>
            </a:r>
            <a:endParaRPr lang="en-IE" sz="900" dirty="0">
              <a:latin typeface="IBM Plex Sans" panose="020B050305020300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397" y="669528"/>
            <a:ext cx="6261135" cy="859611"/>
          </a:xfrm>
          <a:prstGeom prst="rect">
            <a:avLst/>
          </a:prstGeom>
        </p:spPr>
      </p:pic>
      <p:pic>
        <p:nvPicPr>
          <p:cNvPr id="2" name="Climate change and hung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09673" y="850524"/>
            <a:ext cx="406400" cy="4064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42506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0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9106" r="2821"/>
          <a:stretch/>
        </p:blipFill>
        <p:spPr>
          <a:xfrm>
            <a:off x="5283198" y="2800721"/>
            <a:ext cx="6734239" cy="33043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517" y="6533992"/>
            <a:ext cx="1186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 smtClean="0">
                <a:solidFill>
                  <a:schemeClr val="bg1"/>
                </a:solidFill>
                <a:latin typeface="IBM Plex Sans" panose="020B0503050203000203" pitchFamily="34" charset="0"/>
              </a:rPr>
              <a:t>Note: You will find full instructions for this activity on page five of the Hunger resource booklet</a:t>
            </a:r>
            <a:endParaRPr lang="en-IE" sz="14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99" y="654339"/>
            <a:ext cx="5901439" cy="859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94" y="1392423"/>
            <a:ext cx="11808975" cy="14082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899" y="3030438"/>
            <a:ext cx="5462489" cy="32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29 RedDog_Concern PPT Template_Arial_169_V2.pptx" id="{45C3A4C4-C678-4D5D-A839-703F7FDEE506}" vid="{D15F438C-263A-4CC7-8A98-DE4DFF0FF5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4AE453CF829644AB078C1BA3D4B02C" ma:contentTypeVersion="13" ma:contentTypeDescription="Create a new document." ma:contentTypeScope="" ma:versionID="3a1c63690b35d70db46fe98e7a314110">
  <xsd:schema xmlns:xsd="http://www.w3.org/2001/XMLSchema" xmlns:xs="http://www.w3.org/2001/XMLSchema" xmlns:p="http://schemas.microsoft.com/office/2006/metadata/properties" xmlns:ns3="9c4560ed-ee23-4459-82e6-df23ea12c8c4" xmlns:ns4="694654bd-004d-49fd-996a-22cf837ade6e" targetNamespace="http://schemas.microsoft.com/office/2006/metadata/properties" ma:root="true" ma:fieldsID="12f8ebb29701b512d5195d89a9510f55" ns3:_="" ns4:_="">
    <xsd:import namespace="9c4560ed-ee23-4459-82e6-df23ea12c8c4"/>
    <xsd:import namespace="694654bd-004d-49fd-996a-22cf837ade6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4560ed-ee23-4459-82e6-df23ea12c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654bd-004d-49fd-996a-22cf837ade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496388-064B-42CB-B433-688BF45A26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1C8584-9863-479F-9BAD-2269637544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4560ed-ee23-4459-82e6-df23ea12c8c4"/>
    <ds:schemaRef ds:uri="694654bd-004d-49fd-996a-22cf837ade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A5C571-7095-416A-8C3E-72D3A9F28E17}">
  <ds:schemaRefs>
    <ds:schemaRef ds:uri="http://purl.org/dc/terms/"/>
    <ds:schemaRef ds:uri="694654bd-004d-49fd-996a-22cf837ade6e"/>
    <ds:schemaRef ds:uri="http://purl.org/dc/elements/1.1/"/>
    <ds:schemaRef ds:uri="9c4560ed-ee23-4459-82e6-df23ea12c8c4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929 RedDog_Concern PPT Template_Arial_169_V2</Template>
  <TotalTime>2241</TotalTime>
  <Words>212</Words>
  <Application>Microsoft Office PowerPoint</Application>
  <PresentationFormat>Widescreen</PresentationFormat>
  <Paragraphs>10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IBM Plex Sans</vt:lpstr>
      <vt:lpstr>System Font Regular</vt:lpstr>
      <vt:lpstr>Office Theme</vt:lpstr>
      <vt:lpstr>Exploring Hunger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Wright</dc:creator>
  <cp:lastModifiedBy>Lauren Wright</cp:lastModifiedBy>
  <cp:revision>126</cp:revision>
  <dcterms:created xsi:type="dcterms:W3CDTF">2019-08-07T09:12:12Z</dcterms:created>
  <dcterms:modified xsi:type="dcterms:W3CDTF">2020-08-26T12:52:39Z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0x010100844AE453CF829644AB078C1BA3D4B02C</vt:lpwstr>
  </property>
</Properties>
</file>